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1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15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4" r:id="rId57"/>
    <p:sldId id="316" r:id="rId58"/>
    <p:sldId id="317" r:id="rId59"/>
    <p:sldId id="318" r:id="rId60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Roboto" panose="02000000000000000000" pitchFamily="2" charset="0"/>
      <p:regular r:id="rId66"/>
      <p:bold r:id="rId67"/>
      <p:italic r:id="rId68"/>
      <p:boldItalic r:id="rId69"/>
    </p:embeddedFont>
    <p:embeddedFont>
      <p:font typeface="Verdana" panose="020B0604030504040204" pitchFamily="34" charset="0"/>
      <p:regular r:id="rId70"/>
      <p:bold r:id="rId71"/>
      <p:italic r:id="rId72"/>
      <p:boldItalic r:id="rId7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blical_Hebrew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orah" TargetMode="External"/><Relationship Id="rId4" Type="http://schemas.openxmlformats.org/officeDocument/2006/relationships/hyperlink" Target="https://en.wikipedia.org/wiki/Genesis_1:3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949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"faça-se luz", "</a:t>
            </a:r>
            <a:r>
              <a:rPr lang="pt-BR" sz="1100" i="1">
                <a:highlight>
                  <a:srgbClr val="FFFFFF"/>
                </a:highlight>
              </a:rPr>
              <a:t>dixitque Deus fiat lux et facta est lux",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  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there be light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is an English translation 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Hebrew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יְהִי אוֹר‎ (</a:t>
            </a:r>
            <a:r>
              <a:rPr lang="pt-BR" sz="12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yehi 'or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found in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Genesis 1:3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Torah</a:t>
            </a:r>
            <a:r>
              <a:rPr lang="pt-BR" sz="12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" name="Google Shape;9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050d5c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e050d5c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ee050d5cb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e0e4c76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e0e4c76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ee0e4c76e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4a0f3b2a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4a0f3b2a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4a0f3b2a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fd1094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fd1094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efd10948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4a0f3b2a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4a0f3b2a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f4a0f3b2a8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gjVJogIbc?feature=oembed" TargetMode="External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14: Cálculo de Iluminação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lang="pt-BR" sz="2400" b="1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lang="pt-BR" sz="2400" b="1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lang="pt-BR" sz="2400" b="1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lang="pt-BR" sz="2400" b="1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𝛂.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𝛂, esse plano fica determinado?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𝛂. Seja (x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 n e (x - 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>
                <a:solidFill>
                  <a:srgbClr val="FF0000"/>
                </a:solidFill>
              </a:rPr>
              <a:t>PRODUTO VETORIAL!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Aplicação ao cálculo de iluminação</a:t>
            </a:r>
            <a:endParaRPr sz="4800"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0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1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0000"/>
                </a:solidFill>
              </a:rPr>
              <a:t>N</a:t>
            </a:r>
            <a:endParaRPr sz="1900" b="1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4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Pontual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Direcional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Spot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-"/>
            </a:pPr>
            <a:r>
              <a:rPr lang="pt-BR" sz="2200"/>
              <a:t>Ambiente</a:t>
            </a:r>
            <a:endParaRPr sz="2200"/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caracterize ela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lang="pt-BR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independente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Um truque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dirty="0"/>
              <a:t>As superfícies recebem essa luz de forma uniforme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707511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Difusa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Faceando</a:t>
            </a:r>
            <a:endParaRPr/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quanto uma superfície está "faceando" algo (luz, ponto de vista).</a:t>
            </a:r>
            <a:endParaRPr/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39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0" y="838985"/>
            <a:ext cx="8854689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Quando próximo ao ângulo de incidência, maior brilho.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quão "próximo" é medido pelo produto escalar dos vetores unitários.</a:t>
            </a:r>
            <a:endParaRPr dirty="0"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>
                <a:solidFill>
                  <a:schemeClr val="dk1"/>
                </a:solidFill>
              </a:rPr>
              <a:t>especularidade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lang="pt-BR" sz="1800" b="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Aumentar p irá estreitar a região saturada de brilho</a:t>
            </a:r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731674" y="3087064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66776" y="435824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67746" y="3610347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63238" y="4156128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50858" y="3571728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89" name="Google Shape;89;p10" descr="page3image23604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331750" y="5139625"/>
            <a:ext cx="811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Vocês acham que tem algum problema nessa imagem?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baricêntrica das normais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</a:t>
            </a:r>
            <a:r>
              <a:rPr lang="pt-BR" dirty="0" err="1"/>
              <a:t>www.youtube.com</a:t>
            </a:r>
            <a:r>
              <a:rPr lang="pt-BR" dirty="0"/>
              <a:t>/</a:t>
            </a:r>
            <a:r>
              <a:rPr lang="pt-BR" dirty="0" err="1"/>
              <a:t>watch?v</a:t>
            </a:r>
            <a:r>
              <a:rPr lang="pt-BR" dirty="0"/>
              <a:t>=</a:t>
            </a:r>
            <a:r>
              <a:rPr lang="pt-BR" dirty="0" err="1"/>
              <a:t>PMgjVJogIbc</a:t>
            </a:r>
            <a:endParaRPr dirty="0"/>
          </a:p>
        </p:txBody>
      </p:sp>
      <p:pic>
        <p:nvPicPr>
          <p:cNvPr id="2" name="Online Media 1" descr="Smooth Shading">
            <a:hlinkClick r:id="" action="ppaction://media"/>
            <a:extLst>
              <a:ext uri="{FF2B5EF4-FFF2-40B4-BE49-F238E27FC236}">
                <a16:creationId xmlns:a16="http://schemas.microsoft.com/office/drawing/2014/main" id="{8C4A2C8F-EB8B-43AC-4169-DA58EE186B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726" y="709267"/>
            <a:ext cx="6162548" cy="4621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98" name="Google Shape;98;p11" descr="page4image23711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071988" y="7690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</a:rPr>
              <a:t>LUZ</a:t>
            </a:r>
            <a:endParaRPr sz="34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outro ponto no cálculo da cor na superfície é que para luzes pontuais é necessário descobrir a coordenada 3D da posição do pixel sobre o objeto. Porém como já estamos em coordenadas da tela (2D) será necessário interpolar novamente para encontrar essa posição.</a:t>
            </a:r>
            <a:endParaRPr/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t="18785"/>
          <a:stretch/>
        </p:blipFill>
        <p:spPr>
          <a:xfrm>
            <a:off x="1362075" y="1124450"/>
            <a:ext cx="6419850" cy="3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572000" y="4360875"/>
            <a:ext cx="3210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Divida a geometria da superfície em pequenos triângulos e ajuste a posição deles conforme os valores da textura</a:t>
            </a:r>
            <a:endParaRPr sz="1100"/>
          </a:p>
        </p:txBody>
      </p:sp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Bump(normal) and displacement mapping </a:t>
            </a:r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779350" y="70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bump mapping </a:t>
            </a:r>
            <a:endParaRPr sz="1800">
              <a:solidFill>
                <a:srgbClr val="C62305"/>
              </a:solidFill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1309500" y="4343625"/>
            <a:ext cx="31521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Use os valores da textura para perturbar as normais da superfície, o que leva a uma aparência falsa  de sobressaltos.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4670150" y="66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displacement mapping </a:t>
            </a:r>
            <a:endParaRPr sz="1800">
              <a:solidFill>
                <a:srgbClr val="C62305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 Mapping</a:t>
            </a:r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Normal Mapping é uma das técnicas mais usadas para criar o efeito de bump mapping.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2445003" y="4330684"/>
            <a:ext cx="4809744" cy="112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X</a:t>
            </a:r>
            <a:r>
              <a:rPr lang="pt-BR" sz="1850" dirty="0">
                <a:solidFill>
                  <a:schemeClr val="dk1"/>
                </a:solidFill>
              </a:rPr>
              <a:t>: -1 a +1	:  </a:t>
            </a:r>
            <a:r>
              <a:rPr lang="pt-BR" sz="1850" dirty="0" err="1">
                <a:solidFill>
                  <a:schemeClr val="dk1"/>
                </a:solidFill>
              </a:rPr>
              <a:t>Red</a:t>
            </a:r>
            <a:r>
              <a:rPr lang="pt-BR" sz="1850" dirty="0">
                <a:solidFill>
                  <a:schemeClr val="dk1"/>
                </a:solidFill>
              </a:rPr>
              <a:t>:</a:t>
            </a:r>
            <a:r>
              <a:rPr lang="pt-BR" sz="1550" dirty="0">
                <a:solidFill>
                  <a:schemeClr val="dk1"/>
                </a:solidFill>
              </a:rPr>
              <a:t>    </a:t>
            </a:r>
            <a:r>
              <a:rPr lang="pt-BR" sz="1850" dirty="0">
                <a:solidFill>
                  <a:schemeClr val="dk1"/>
                </a:solidFill>
              </a:rPr>
              <a:t>    0 a 255</a:t>
            </a:r>
            <a:endParaRPr sz="18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Y</a:t>
            </a:r>
            <a:r>
              <a:rPr lang="pt-BR" sz="1850" dirty="0">
                <a:solidFill>
                  <a:schemeClr val="dk1"/>
                </a:solidFill>
              </a:rPr>
              <a:t>: -1 a +1	:  Green:    0 a 255</a:t>
            </a:r>
            <a:endParaRPr sz="1850" dirty="0">
              <a:solidFill>
                <a:schemeClr val="dk1"/>
              </a:solidFill>
            </a:endParaRPr>
          </a:p>
          <a:p>
            <a:pPr marL="0" marR="1397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Z</a:t>
            </a:r>
            <a:r>
              <a:rPr lang="pt-BR" sz="1850" dirty="0">
                <a:solidFill>
                  <a:schemeClr val="dk1"/>
                </a:solidFill>
              </a:rPr>
              <a:t>:  0 a -1	:  Blue:</a:t>
            </a:r>
            <a:r>
              <a:rPr lang="pt-BR" sz="1650" dirty="0">
                <a:solidFill>
                  <a:schemeClr val="dk1"/>
                </a:solidFill>
              </a:rPr>
              <a:t>  </a:t>
            </a:r>
            <a:r>
              <a:rPr lang="pt-BR" sz="1850" dirty="0">
                <a:solidFill>
                  <a:schemeClr val="dk1"/>
                </a:solidFill>
              </a:rPr>
              <a:t> 128 a 255</a:t>
            </a:r>
            <a:endParaRPr sz="1850" dirty="0">
              <a:solidFill>
                <a:schemeClr val="dk1"/>
              </a:solidFill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357900" y="3145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canais de cores na textura informam como o vetor normal deve ser modificado. O mapeamento é feito das cores RGB para as direções XYZ, com a seguinte relação:</a:t>
            </a:r>
            <a:endParaRPr/>
          </a:p>
        </p:txBody>
      </p:sp>
      <p:cxnSp>
        <p:nvCxnSpPr>
          <p:cNvPr id="652" name="Google Shape;652;p57"/>
          <p:cNvCxnSpPr/>
          <p:nvPr/>
        </p:nvCxnSpPr>
        <p:spPr>
          <a:xfrm>
            <a:off x="2940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3" name="Google Shape;653;p57"/>
          <p:cNvCxnSpPr/>
          <p:nvPr/>
        </p:nvCxnSpPr>
        <p:spPr>
          <a:xfrm>
            <a:off x="2805425" y="2165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7"/>
          <p:cNvCxnSpPr/>
          <p:nvPr/>
        </p:nvCxnSpPr>
        <p:spPr>
          <a:xfrm>
            <a:off x="3092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" name="Google Shape;655;p57"/>
          <p:cNvCxnSpPr/>
          <p:nvPr/>
        </p:nvCxnSpPr>
        <p:spPr>
          <a:xfrm>
            <a:off x="3245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6" name="Google Shape;656;p57"/>
          <p:cNvCxnSpPr/>
          <p:nvPr/>
        </p:nvCxnSpPr>
        <p:spPr>
          <a:xfrm>
            <a:off x="3397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" name="Google Shape;657;p57"/>
          <p:cNvCxnSpPr/>
          <p:nvPr/>
        </p:nvCxnSpPr>
        <p:spPr>
          <a:xfrm>
            <a:off x="3549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" name="Google Shape;658;p57"/>
          <p:cNvCxnSpPr/>
          <p:nvPr/>
        </p:nvCxnSpPr>
        <p:spPr>
          <a:xfrm>
            <a:off x="3702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9" name="Google Shape;659;p57"/>
          <p:cNvCxnSpPr/>
          <p:nvPr/>
        </p:nvCxnSpPr>
        <p:spPr>
          <a:xfrm>
            <a:off x="3854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0" name="Google Shape;660;p57"/>
          <p:cNvCxnSpPr/>
          <p:nvPr/>
        </p:nvCxnSpPr>
        <p:spPr>
          <a:xfrm>
            <a:off x="4007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" name="Google Shape;661;p57"/>
          <p:cNvCxnSpPr/>
          <p:nvPr/>
        </p:nvCxnSpPr>
        <p:spPr>
          <a:xfrm>
            <a:off x="4159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2" name="Google Shape;662;p57"/>
          <p:cNvCxnSpPr/>
          <p:nvPr/>
        </p:nvCxnSpPr>
        <p:spPr>
          <a:xfrm>
            <a:off x="4311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3" name="Google Shape;663;p57"/>
          <p:cNvCxnSpPr/>
          <p:nvPr/>
        </p:nvCxnSpPr>
        <p:spPr>
          <a:xfrm>
            <a:off x="4464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" name="Google Shape;664;p57"/>
          <p:cNvCxnSpPr/>
          <p:nvPr/>
        </p:nvCxnSpPr>
        <p:spPr>
          <a:xfrm>
            <a:off x="4616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" name="Google Shape;665;p57"/>
          <p:cNvCxnSpPr/>
          <p:nvPr/>
        </p:nvCxnSpPr>
        <p:spPr>
          <a:xfrm>
            <a:off x="4769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6" name="Google Shape;666;p57"/>
          <p:cNvCxnSpPr/>
          <p:nvPr/>
        </p:nvCxnSpPr>
        <p:spPr>
          <a:xfrm>
            <a:off x="4921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5073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" name="Google Shape;668;p57"/>
          <p:cNvCxnSpPr/>
          <p:nvPr/>
        </p:nvCxnSpPr>
        <p:spPr>
          <a:xfrm>
            <a:off x="5226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5378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5531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5683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2831275" y="2507950"/>
            <a:ext cx="1173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3" name="Google Shape;673;p57"/>
          <p:cNvSpPr/>
          <p:nvPr/>
        </p:nvSpPr>
        <p:spPr>
          <a:xfrm rot="120001">
            <a:off x="2787950" y="2410670"/>
            <a:ext cx="3102203" cy="324778"/>
          </a:xfrm>
          <a:custGeom>
            <a:avLst/>
            <a:gdLst/>
            <a:ahLst/>
            <a:cxnLst/>
            <a:rect l="l" t="t" r="r" b="b"/>
            <a:pathLst>
              <a:path w="124087" h="12991" extrusionOk="0">
                <a:moveTo>
                  <a:pt x="0" y="12991"/>
                </a:moveTo>
                <a:cubicBezTo>
                  <a:pt x="3554" y="11069"/>
                  <a:pt x="14331" y="2039"/>
                  <a:pt x="21322" y="1456"/>
                </a:cubicBezTo>
                <a:cubicBezTo>
                  <a:pt x="28313" y="874"/>
                  <a:pt x="34430" y="9030"/>
                  <a:pt x="41945" y="9496"/>
                </a:cubicBezTo>
                <a:cubicBezTo>
                  <a:pt x="49460" y="9962"/>
                  <a:pt x="59654" y="3787"/>
                  <a:pt x="66412" y="4253"/>
                </a:cubicBezTo>
                <a:cubicBezTo>
                  <a:pt x="73170" y="4719"/>
                  <a:pt x="75966" y="12991"/>
                  <a:pt x="82491" y="12292"/>
                </a:cubicBezTo>
                <a:cubicBezTo>
                  <a:pt x="89016" y="11593"/>
                  <a:pt x="98628" y="524"/>
                  <a:pt x="105561" y="58"/>
                </a:cubicBezTo>
                <a:cubicBezTo>
                  <a:pt x="112494" y="-408"/>
                  <a:pt x="120999" y="7923"/>
                  <a:pt x="124087" y="94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74" name="Google Shape;674;p57"/>
          <p:cNvCxnSpPr/>
          <p:nvPr/>
        </p:nvCxnSpPr>
        <p:spPr>
          <a:xfrm>
            <a:off x="2805425" y="2927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3006050" y="2481750"/>
            <a:ext cx="95400" cy="4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3207050" y="2464275"/>
            <a:ext cx="468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7" name="Google Shape;677;p57"/>
          <p:cNvCxnSpPr/>
          <p:nvPr/>
        </p:nvCxnSpPr>
        <p:spPr>
          <a:xfrm flipH="1">
            <a:off x="3406300" y="2481750"/>
            <a:ext cx="19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3558725" y="2507950"/>
            <a:ext cx="76500" cy="4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9" name="Google Shape;679;p57"/>
          <p:cNvCxnSpPr/>
          <p:nvPr/>
        </p:nvCxnSpPr>
        <p:spPr>
          <a:xfrm flipH="1">
            <a:off x="3710925" y="2490475"/>
            <a:ext cx="816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8547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967300" y="2481750"/>
            <a:ext cx="486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4115850" y="2481750"/>
            <a:ext cx="525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3" name="Google Shape;683;p57"/>
          <p:cNvCxnSpPr/>
          <p:nvPr/>
        </p:nvCxnSpPr>
        <p:spPr>
          <a:xfrm>
            <a:off x="4273150" y="2490475"/>
            <a:ext cx="47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44643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5" name="Google Shape;685;p57"/>
          <p:cNvCxnSpPr/>
          <p:nvPr/>
        </p:nvCxnSpPr>
        <p:spPr>
          <a:xfrm flipH="1">
            <a:off x="4625400" y="2481750"/>
            <a:ext cx="67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6" name="Google Shape;686;p57"/>
          <p:cNvCxnSpPr/>
          <p:nvPr/>
        </p:nvCxnSpPr>
        <p:spPr>
          <a:xfrm flipH="1">
            <a:off x="4777875" y="2490475"/>
            <a:ext cx="720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" name="Google Shape;687;p57"/>
          <p:cNvCxnSpPr/>
          <p:nvPr/>
        </p:nvCxnSpPr>
        <p:spPr>
          <a:xfrm>
            <a:off x="4884850" y="2499225"/>
            <a:ext cx="4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5015925" y="2473000"/>
            <a:ext cx="66600" cy="4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9" name="Google Shape;689;p57"/>
          <p:cNvCxnSpPr/>
          <p:nvPr/>
        </p:nvCxnSpPr>
        <p:spPr>
          <a:xfrm>
            <a:off x="5147000" y="2481750"/>
            <a:ext cx="87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" name="Google Shape;690;p57"/>
          <p:cNvCxnSpPr/>
          <p:nvPr/>
        </p:nvCxnSpPr>
        <p:spPr>
          <a:xfrm>
            <a:off x="5304300" y="2464275"/>
            <a:ext cx="831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1" name="Google Shape;691;p57"/>
          <p:cNvCxnSpPr/>
          <p:nvPr/>
        </p:nvCxnSpPr>
        <p:spPr>
          <a:xfrm flipH="1">
            <a:off x="5539775" y="2490475"/>
            <a:ext cx="35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2" name="Google Shape;692;p57"/>
          <p:cNvCxnSpPr/>
          <p:nvPr/>
        </p:nvCxnSpPr>
        <p:spPr>
          <a:xfrm flipH="1">
            <a:off x="5692125" y="2499225"/>
            <a:ext cx="7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Normal Mapping</a:t>
            </a:r>
            <a:endParaRPr/>
          </a:p>
        </p:txBody>
      </p:sp>
      <p:sp>
        <p:nvSpPr>
          <p:cNvPr id="699" name="Google Shape;699;p58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que é azulada?</a:t>
            </a:r>
            <a:endParaRPr/>
          </a:p>
        </p:txBody>
      </p:sp>
      <p:sp>
        <p:nvSpPr>
          <p:cNvPr id="700" name="Google Shape;70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00" y="369200"/>
            <a:ext cx="1717575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0" y="2256583"/>
            <a:ext cx="7590550" cy="29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de Perto</a:t>
            </a:r>
            <a:endParaRPr/>
          </a:p>
        </p:txBody>
      </p:sp>
      <p:sp>
        <p:nvSpPr>
          <p:cNvPr id="710" name="Google Shape;71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11" name="Google Shape;7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62" y="890488"/>
            <a:ext cx="4393075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Orientação do Normal Map</a:t>
            </a:r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04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Devido a dificuldade de orientação, o Normal Map usa um espaço próprio, conhecido como espaço tangente.</a:t>
            </a:r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96375"/>
            <a:ext cx="442760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777;p75">
            <a:extLst>
              <a:ext uri="{FF2B5EF4-FFF2-40B4-BE49-F238E27FC236}">
                <a16:creationId xmlns:a16="http://schemas.microsoft.com/office/drawing/2014/main" id="{E9A42F31-FA11-F7D4-DBB8-F216FBBD8F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6969-6CA3-7262-512F-AF01A7E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FC20-7C50-4B0A-B709-B47DC48F2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E3810-4A92-1F24-1D8B-A9641853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4030886" cy="2903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F9086-B52D-F539-69EB-4061860F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199"/>
            <a:ext cx="3753866" cy="291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45E0D-5A73-ACB2-312C-474B636D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3" y="3025036"/>
            <a:ext cx="3317160" cy="2537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02C90-415A-8E52-6D00-1C9FFB68B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779" y="2752344"/>
            <a:ext cx="3710747" cy="28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821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0240-94A8-AA05-FAED-DF1C2175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7FC9-EA1B-97BB-D609-4C1922306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F2C76-BC7E-ED15-7968-9C51A1750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8781-2D3B-34D3-639A-14B029D8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3390548" cy="2703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B6D37-5335-F71F-DF5D-B3798863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48" y="113717"/>
            <a:ext cx="3008174" cy="266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CEBDC-EE57-9495-09FC-E71CB893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8" y="2892349"/>
            <a:ext cx="5405882" cy="27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40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930C-FF53-4BF1-B82D-1A34C78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515D-E6A6-3A6C-B548-C273F0CAA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0D7B-5129-2CEC-3FA3-2426DCBD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60400"/>
            <a:ext cx="6286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5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Percepções das Observações das Renderizações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 Vetor Normal</a:t>
            </a:r>
            <a:endParaRPr sz="480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2075</Words>
  <Application>Microsoft Macintosh PowerPoint</Application>
  <PresentationFormat>On-screen Show (16:10)</PresentationFormat>
  <Paragraphs>340</Paragraphs>
  <Slides>59</Slides>
  <Notes>56</Notes>
  <HiddenSlides>17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6" baseType="lpstr">
      <vt:lpstr>Verdana</vt:lpstr>
      <vt:lpstr>Courier New</vt:lpstr>
      <vt:lpstr>Arial</vt:lpstr>
      <vt:lpstr>Roboto</vt:lpstr>
      <vt:lpstr>Times New Roman</vt:lpstr>
      <vt:lpstr>Calibri</vt:lpstr>
      <vt:lpstr>Personalizar design</vt:lpstr>
      <vt:lpstr>PowerPoint Presentation</vt:lpstr>
      <vt:lpstr>Computação Gráfica</vt:lpstr>
      <vt:lpstr>O que vimos até agora</vt:lpstr>
      <vt:lpstr>Cubos em Perspectiva</vt:lpstr>
      <vt:lpstr>Cubos em Perspectiva</vt:lpstr>
      <vt:lpstr>Quais outros efeitos existem?</vt:lpstr>
      <vt:lpstr>Quais outros efeitos existem?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Definindo Vetores Normais por Face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Cálculo Local</vt:lpstr>
      <vt:lpstr>Reflexão Difusa</vt:lpstr>
      <vt:lpstr>Faceando</vt:lpstr>
      <vt:lpstr>Propriedades Lambertianas (Difusas)</vt:lpstr>
      <vt:lpstr>Propriedades Lambertianas (Difusas)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Bump(normal) and displacement mapping </vt:lpstr>
      <vt:lpstr>Normal Mapping</vt:lpstr>
      <vt:lpstr>Exemplos de Normal Mapping</vt:lpstr>
      <vt:lpstr>Vendo de Perto</vt:lpstr>
      <vt:lpstr>Orientação do Normal Map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10</cp:revision>
  <dcterms:modified xsi:type="dcterms:W3CDTF">2023-03-29T00:26:39Z</dcterms:modified>
</cp:coreProperties>
</file>